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WenQuanYi" panose="02010600030101010101" charset="-122"/>
      <p:regular r:id="rId18"/>
    </p:embeddedFont>
    <p:embeddedFont>
      <p:font typeface="思源黑体-粗体" panose="02010600030101010101" charset="-122"/>
      <p:regular r:id="rId19"/>
    </p:embeddedFont>
    <p:embeddedFont>
      <p:font typeface="思源黑体-粗体 Bold" panose="02010600030101010101" charset="-122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lacial Indifference" panose="02010600030101010101" charset="0"/>
      <p:regular r:id="rId25"/>
    </p:embeddedFont>
    <p:embeddedFont>
      <p:font typeface="Glacial Indifference Bold" panose="02010600030101010101" charset="0"/>
      <p:regular r:id="rId26"/>
    </p:embeddedFont>
    <p:embeddedFont>
      <p:font typeface="Glacial Indifference Bold Italics" panose="02010600030101010101" charset="0"/>
      <p:regular r:id="rId27"/>
    </p:embeddedFont>
    <p:embeddedFont>
      <p:font typeface="微软雅黑" panose="020B0503020204020204" pitchFamily="34" charset="-122"/>
      <p:regular r:id="rId28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gif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42242" y="704062"/>
            <a:ext cx="8739804" cy="7259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228"/>
              </a:lnSpc>
              <a:spcBef>
                <a:spcPct val="0"/>
              </a:spcBef>
            </a:pPr>
            <a:r>
              <a:rPr lang="en-US" sz="42306">
                <a:solidFill>
                  <a:srgbClr val="38B6FF"/>
                </a:solidFill>
                <a:ea typeface="Glacial Indifference Bold Italics"/>
              </a:rPr>
              <a:t>智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591442" y="3428460"/>
            <a:ext cx="5882286" cy="1081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56"/>
              </a:lnSpc>
              <a:spcBef>
                <a:spcPct val="0"/>
              </a:spcBef>
            </a:pPr>
            <a:r>
              <a:rPr lang="en-US" sz="6397" spc="422">
                <a:solidFill>
                  <a:srgbClr val="FFFFFF"/>
                </a:solidFill>
                <a:ea typeface="思源黑体-粗体"/>
              </a:rPr>
              <a:t>解魔方机器人</a:t>
            </a:r>
          </a:p>
        </p:txBody>
      </p:sp>
      <p:grpSp>
        <p:nvGrpSpPr>
          <p:cNvPr id="4" name="Group 4"/>
          <p:cNvGrpSpPr/>
          <p:nvPr/>
        </p:nvGrpSpPr>
        <p:grpSpPr>
          <a:xfrm rot="5400000">
            <a:off x="12276621" y="3921719"/>
            <a:ext cx="1049975" cy="292055"/>
            <a:chOff x="0" y="0"/>
            <a:chExt cx="2054613" cy="571500"/>
          </a:xfrm>
        </p:grpSpPr>
        <p:sp>
          <p:nvSpPr>
            <p:cNvPr id="5" name="Freeform 5"/>
            <p:cNvSpPr/>
            <p:nvPr/>
          </p:nvSpPr>
          <p:spPr>
            <a:xfrm>
              <a:off x="0" y="255270"/>
              <a:ext cx="2054613" cy="69850"/>
            </a:xfrm>
            <a:custGeom>
              <a:avLst/>
              <a:gdLst/>
              <a:ahLst/>
              <a:cxnLst/>
              <a:rect l="l" t="t" r="r" b="b"/>
              <a:pathLst>
                <a:path w="2054613" h="69850">
                  <a:moveTo>
                    <a:pt x="1763783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054613" y="69850"/>
                  </a:lnTo>
                  <a:lnTo>
                    <a:pt x="2054613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799837" y="1028700"/>
            <a:ext cx="5870154" cy="178305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-464887" y="7223765"/>
            <a:ext cx="6698057" cy="2034535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825753" y="4495694"/>
            <a:ext cx="7487395" cy="2155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605"/>
              </a:lnSpc>
              <a:spcBef>
                <a:spcPct val="0"/>
              </a:spcBef>
            </a:pPr>
            <a:r>
              <a:rPr lang="en-US" sz="12575">
                <a:solidFill>
                  <a:srgbClr val="FFFFFF"/>
                </a:solidFill>
                <a:ea typeface="思源黑体-粗体 Bold"/>
              </a:rPr>
              <a:t>项目介绍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947636" y="3602587"/>
            <a:ext cx="3079333" cy="866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13"/>
              </a:lnSpc>
            </a:pPr>
            <a:r>
              <a:rPr lang="en-US" sz="3103" spc="238">
                <a:solidFill>
                  <a:srgbClr val="38B6FF"/>
                </a:solidFill>
                <a:latin typeface="Glacial Indifference"/>
              </a:rPr>
              <a:t>INTELLIGENCE</a:t>
            </a:r>
          </a:p>
          <a:p>
            <a:pPr>
              <a:lnSpc>
                <a:spcPts val="3413"/>
              </a:lnSpc>
            </a:pPr>
            <a:r>
              <a:rPr lang="en-US" sz="3103" spc="238">
                <a:solidFill>
                  <a:srgbClr val="38B6FF"/>
                </a:solidFill>
                <a:latin typeface="Glacial Indifference"/>
              </a:rPr>
              <a:t>AGE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 flipV="1">
            <a:off x="-1149338" y="6510270"/>
            <a:ext cx="6358517" cy="193139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>
            <a:off x="13149862" y="6510270"/>
            <a:ext cx="6358517" cy="193139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7101746" y="1028700"/>
            <a:ext cx="193075" cy="19307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743120" y="1028700"/>
            <a:ext cx="193075" cy="193075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6384494" y="1028700"/>
            <a:ext cx="193075" cy="193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 r="2685"/>
          <a:stretch>
            <a:fillRect/>
          </a:stretch>
        </p:blipFill>
        <p:spPr>
          <a:xfrm>
            <a:off x="922649" y="6214595"/>
            <a:ext cx="1587511" cy="1631324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345328" y="6225827"/>
            <a:ext cx="2413291" cy="1608861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9631413" y="6031080"/>
            <a:ext cx="1519800" cy="999177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13198" y="6031080"/>
            <a:ext cx="1212562" cy="1212562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4514056" y="5877702"/>
            <a:ext cx="2325601" cy="151932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3279637" y="2236214"/>
            <a:ext cx="2907286" cy="2907286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-193200" y="8766811"/>
            <a:ext cx="4446240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ea typeface="思源黑体-粗体"/>
              </a:rPr>
              <a:t>实现数据的传输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917181" y="8768714"/>
            <a:ext cx="4446240" cy="883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ea typeface="思源黑体-粗体"/>
              </a:rPr>
              <a:t>图像处理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733280" y="866775"/>
            <a:ext cx="8892480" cy="1391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0"/>
              </a:lnSpc>
              <a:spcBef>
                <a:spcPct val="0"/>
              </a:spcBef>
            </a:pPr>
            <a:r>
              <a:rPr lang="en-US" sz="8100">
                <a:solidFill>
                  <a:srgbClr val="FFFFFF"/>
                </a:solidFill>
                <a:ea typeface="思源黑体-粗体 Bold"/>
              </a:rPr>
              <a:t>上位机实现过程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64220" y="971550"/>
            <a:ext cx="1869174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300" spc="177">
                <a:solidFill>
                  <a:srgbClr val="FFFFFF"/>
                </a:solidFill>
                <a:latin typeface="Glacial Indifference Bold"/>
              </a:rPr>
              <a:t>PART  03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697760" y="8766811"/>
            <a:ext cx="4446240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ea typeface="思源黑体-粗体"/>
              </a:rPr>
              <a:t>手机进行图像获取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219421" y="2918228"/>
            <a:ext cx="9144000" cy="1314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9"/>
              </a:lnSpc>
            </a:pPr>
            <a:r>
              <a:rPr lang="en-US" sz="7201" spc="540">
                <a:solidFill>
                  <a:srgbClr val="88FFE3"/>
                </a:solidFill>
                <a:ea typeface="字由文艺黑"/>
              </a:rPr>
              <a:t>解魔方机器人APP</a:t>
            </a:r>
          </a:p>
        </p:txBody>
      </p:sp>
      <p:sp>
        <p:nvSpPr>
          <p:cNvPr id="22" name="AutoShape 22"/>
          <p:cNvSpPr/>
          <p:nvPr/>
        </p:nvSpPr>
        <p:spPr>
          <a:xfrm>
            <a:off x="-1524000" y="5448300"/>
            <a:ext cx="10060236" cy="0"/>
          </a:xfrm>
          <a:prstGeom prst="line">
            <a:avLst/>
          </a:prstGeom>
          <a:ln w="85725" cap="flat">
            <a:solidFill>
              <a:srgbClr val="38B6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3" name="AutoShape 23"/>
          <p:cNvSpPr/>
          <p:nvPr/>
        </p:nvSpPr>
        <p:spPr>
          <a:xfrm rot="-10800000">
            <a:off x="9992737" y="4838700"/>
            <a:ext cx="9721106" cy="0"/>
          </a:xfrm>
          <a:prstGeom prst="line">
            <a:avLst/>
          </a:prstGeom>
          <a:ln w="85725" cap="flat">
            <a:solidFill>
              <a:srgbClr val="38B6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4" name="TextBox 24"/>
          <p:cNvSpPr txBox="1"/>
          <p:nvPr/>
        </p:nvSpPr>
        <p:spPr>
          <a:xfrm>
            <a:off x="13877280" y="7769719"/>
            <a:ext cx="4446240" cy="58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WenQuanYi"/>
              </a:rPr>
              <a:t>Kociemba算法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917181" y="7769719"/>
            <a:ext cx="4446240" cy="58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WenQuanYi"/>
              </a:rPr>
              <a:t>RGB、HSV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168193" y="7758487"/>
            <a:ext cx="4446240" cy="58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WenQuanYi"/>
              </a:rPr>
              <a:t>KNN分类算法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54293" y="1009312"/>
            <a:ext cx="2498412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>
                <a:solidFill>
                  <a:srgbClr val="FFFFFF">
                    <a:alpha val="44706"/>
                  </a:srgbClr>
                </a:solidFill>
                <a:latin typeface="Glacial Indifference Bold Italics"/>
              </a:rPr>
              <a:t>01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54293" y="4203531"/>
            <a:ext cx="2498412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>
                <a:solidFill>
                  <a:srgbClr val="FFFFFF">
                    <a:alpha val="44706"/>
                  </a:srgbClr>
                </a:solidFill>
                <a:latin typeface="Glacial Indifference Bold Italics"/>
              </a:rPr>
              <a:t>02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>
            <a:off x="3059749" y="7833707"/>
            <a:ext cx="6352942" cy="192970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3960644" y="1003277"/>
            <a:ext cx="6352942" cy="192970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49177" y="5604341"/>
            <a:ext cx="5265823" cy="29683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343205" y="1801355"/>
            <a:ext cx="2163359" cy="1799194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0044217" y="5029006"/>
            <a:ext cx="2462347" cy="173233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0462526" y="8134350"/>
            <a:ext cx="2229945" cy="1913292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734054" y="3002746"/>
            <a:ext cx="5326155" cy="1391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40"/>
              </a:lnSpc>
              <a:spcBef>
                <a:spcPct val="0"/>
              </a:spcBef>
            </a:pPr>
            <a:r>
              <a:rPr lang="en-US" sz="8100">
                <a:solidFill>
                  <a:srgbClr val="FFFFFF"/>
                </a:solidFill>
                <a:ea typeface="思源黑体-粗体"/>
              </a:rPr>
              <a:t>下位机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343205" y="952500"/>
            <a:ext cx="5326155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信息接收控制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343205" y="4146719"/>
            <a:ext cx="5326155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机器交互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343205" y="7340938"/>
            <a:ext cx="5326155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舵机控制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692471" y="2193587"/>
            <a:ext cx="4566829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思源黑体-粗体"/>
              </a:rPr>
              <a:t>使用HC-05设备实现对来自上位机信息的接收和发送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92471" y="5143500"/>
            <a:ext cx="4126950" cy="1462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通过按键控制实现对机器人的控制，并且LED灯会对操作做出确认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905918" y="8086725"/>
            <a:ext cx="4327679" cy="195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思源黑体-粗体"/>
              </a:rPr>
              <a:t>通过定时器中断的方式产生PWM实现，并且结合舵机速度控制算法使得舵机还原稳定且平稳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654293" y="7397750"/>
            <a:ext cx="2498412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>
                <a:solidFill>
                  <a:srgbClr val="FFFFFF">
                    <a:alpha val="44706"/>
                  </a:srgbClr>
                </a:solidFill>
                <a:latin typeface="Glacial Indifference Bold Italics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971550"/>
            <a:ext cx="2368432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300" spc="177">
                <a:solidFill>
                  <a:srgbClr val="FFFFFF"/>
                </a:solidFill>
                <a:latin typeface="Glacial Indifference Bold"/>
              </a:rPr>
              <a:t>PART  03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04467" y="1104025"/>
            <a:ext cx="8739804" cy="7256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28"/>
              </a:lnSpc>
              <a:spcBef>
                <a:spcPct val="0"/>
              </a:spcBef>
            </a:pPr>
            <a:r>
              <a:rPr lang="en-US" sz="42306">
                <a:solidFill>
                  <a:srgbClr val="38B6FF">
                    <a:alpha val="44706"/>
                  </a:srgbClr>
                </a:solidFill>
                <a:latin typeface="Glacial Indifference Bold Italics"/>
              </a:rPr>
              <a:t>04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974252" y="4355782"/>
            <a:ext cx="8339496" cy="153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8999" spc="891">
                <a:solidFill>
                  <a:srgbClr val="FFFFFF"/>
                </a:solidFill>
                <a:ea typeface="思源黑体-粗体 Bold"/>
              </a:rPr>
              <a:t>创新点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3165992" y="6168138"/>
            <a:ext cx="11956016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547">
                <a:solidFill>
                  <a:srgbClr val="FFFFFF"/>
                </a:solidFill>
                <a:latin typeface="Glacial Indifference"/>
              </a:rPr>
              <a:t>INNOVATION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12695062" y="7326901"/>
            <a:ext cx="6358517" cy="1931399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 flipV="1">
            <a:off x="-911690" y="1028700"/>
            <a:ext cx="7135335" cy="216735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20056" y="5934993"/>
            <a:ext cx="840996" cy="194215"/>
            <a:chOff x="0" y="0"/>
            <a:chExt cx="2474723" cy="571500"/>
          </a:xfrm>
        </p:grpSpPr>
        <p:sp>
          <p:nvSpPr>
            <p:cNvPr id="3" name="Freeform 3"/>
            <p:cNvSpPr/>
            <p:nvPr/>
          </p:nvSpPr>
          <p:spPr>
            <a:xfrm>
              <a:off x="0" y="255270"/>
              <a:ext cx="2474723" cy="69850"/>
            </a:xfrm>
            <a:custGeom>
              <a:avLst/>
              <a:gdLst/>
              <a:ahLst/>
              <a:cxnLst/>
              <a:rect l="l" t="t" r="r" b="b"/>
              <a:pathLst>
                <a:path w="2474723" h="69850">
                  <a:moveTo>
                    <a:pt x="2183893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474723" y="69850"/>
                  </a:lnTo>
                  <a:lnTo>
                    <a:pt x="2474723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851614" y="5934993"/>
            <a:ext cx="775273" cy="194215"/>
            <a:chOff x="0" y="0"/>
            <a:chExt cx="2281324" cy="571500"/>
          </a:xfrm>
        </p:grpSpPr>
        <p:sp>
          <p:nvSpPr>
            <p:cNvPr id="5" name="Freeform 5"/>
            <p:cNvSpPr/>
            <p:nvPr/>
          </p:nvSpPr>
          <p:spPr>
            <a:xfrm>
              <a:off x="0" y="255270"/>
              <a:ext cx="2281324" cy="69850"/>
            </a:xfrm>
            <a:custGeom>
              <a:avLst/>
              <a:gdLst/>
              <a:ahLst/>
              <a:cxnLst/>
              <a:rect l="l" t="t" r="r" b="b"/>
              <a:pathLst>
                <a:path w="2281324" h="69850">
                  <a:moveTo>
                    <a:pt x="199049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281324" y="69850"/>
                  </a:lnTo>
                  <a:lnTo>
                    <a:pt x="228132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017448" y="5934993"/>
            <a:ext cx="650496" cy="194215"/>
            <a:chOff x="0" y="0"/>
            <a:chExt cx="1914156" cy="571500"/>
          </a:xfrm>
        </p:grpSpPr>
        <p:sp>
          <p:nvSpPr>
            <p:cNvPr id="7" name="Freeform 7"/>
            <p:cNvSpPr/>
            <p:nvPr/>
          </p:nvSpPr>
          <p:spPr>
            <a:xfrm>
              <a:off x="0" y="255270"/>
              <a:ext cx="1914156" cy="69850"/>
            </a:xfrm>
            <a:custGeom>
              <a:avLst/>
              <a:gdLst/>
              <a:ahLst/>
              <a:cxnLst/>
              <a:rect l="l" t="t" r="r" b="b"/>
              <a:pathLst>
                <a:path w="1914156" h="69850">
                  <a:moveTo>
                    <a:pt x="1623326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914156" y="69850"/>
                  </a:lnTo>
                  <a:lnTo>
                    <a:pt x="1914156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3360" b="14186"/>
          <a:stretch>
            <a:fillRect/>
          </a:stretch>
        </p:blipFill>
        <p:spPr>
          <a:xfrm>
            <a:off x="1229494" y="5647983"/>
            <a:ext cx="3390562" cy="76823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3360" b="14186"/>
          <a:stretch>
            <a:fillRect/>
          </a:stretch>
        </p:blipFill>
        <p:spPr>
          <a:xfrm>
            <a:off x="5375644" y="5647983"/>
            <a:ext cx="3390562" cy="768234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3360" b="14186"/>
          <a:stretch>
            <a:fillRect/>
          </a:stretch>
        </p:blipFill>
        <p:spPr>
          <a:xfrm>
            <a:off x="9521794" y="5647983"/>
            <a:ext cx="3390562" cy="768234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3360" b="14186"/>
          <a:stretch>
            <a:fillRect/>
          </a:stretch>
        </p:blipFill>
        <p:spPr>
          <a:xfrm>
            <a:off x="13667944" y="5647983"/>
            <a:ext cx="3390562" cy="768234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4">
            <a:alphaModFix amt="5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-816266" y="2652525"/>
            <a:ext cx="6358517" cy="1931399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4">
            <a:alphaModFix amt="5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flipV="1">
            <a:off x="12695062" y="2652525"/>
            <a:ext cx="6358517" cy="193139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6">
            <a:alphaModFix amt="81000"/>
          </a:blip>
          <a:srcRect l="7732" t="1691" r="5942" b="53571"/>
          <a:stretch>
            <a:fillRect/>
          </a:stretch>
        </p:blipFill>
        <p:spPr>
          <a:xfrm>
            <a:off x="7070925" y="1997928"/>
            <a:ext cx="3165231" cy="3240593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4697760" y="866775"/>
            <a:ext cx="8892480" cy="1391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39"/>
              </a:lnSpc>
              <a:spcBef>
                <a:spcPct val="0"/>
              </a:spcBef>
            </a:pPr>
            <a:r>
              <a:rPr lang="en-US" sz="8099">
                <a:solidFill>
                  <a:srgbClr val="FFFFFF"/>
                </a:solidFill>
                <a:ea typeface="思源黑体-粗体 Bold"/>
              </a:rPr>
              <a:t>项目创新点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65302" y="5677523"/>
            <a:ext cx="2776960" cy="1205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5"/>
              </a:lnSpc>
            </a:pPr>
            <a:r>
              <a:rPr lang="en-US" sz="3439" dirty="0" err="1">
                <a:solidFill>
                  <a:srgbClr val="FFFFFF"/>
                </a:solidFill>
                <a:ea typeface="思源黑体-粗体 Bold"/>
              </a:rPr>
              <a:t>魔方还原算法</a:t>
            </a:r>
            <a:endParaRPr lang="en-US" sz="3439" dirty="0">
              <a:solidFill>
                <a:srgbClr val="FFFFFF"/>
              </a:solidFill>
              <a:ea typeface="思源黑体-粗体 Bold"/>
            </a:endParaRPr>
          </a:p>
          <a:p>
            <a:pPr algn="ctr">
              <a:lnSpc>
                <a:spcPts val="4815"/>
              </a:lnSpc>
              <a:spcBef>
                <a:spcPct val="0"/>
              </a:spcBef>
            </a:pPr>
            <a:endParaRPr lang="en-US" sz="3439" dirty="0">
              <a:solidFill>
                <a:srgbClr val="FFFFFF"/>
              </a:solidFill>
              <a:ea typeface="思源黑体-粗体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5314291" y="5705933"/>
            <a:ext cx="3390562" cy="1208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6"/>
              </a:lnSpc>
            </a:pPr>
            <a:r>
              <a:rPr lang="en-US" sz="3440" dirty="0" err="1">
                <a:solidFill>
                  <a:srgbClr val="FFFFFF"/>
                </a:solidFill>
                <a:ea typeface="思源黑体-粗体 Bold"/>
              </a:rPr>
              <a:t>颜色识别</a:t>
            </a:r>
            <a:endParaRPr lang="en-US" sz="3440" dirty="0">
              <a:solidFill>
                <a:srgbClr val="FFFFFF"/>
              </a:solidFill>
              <a:ea typeface="思源黑体-粗体 Bold"/>
            </a:endParaRPr>
          </a:p>
          <a:p>
            <a:pPr algn="ctr">
              <a:lnSpc>
                <a:spcPts val="4816"/>
              </a:lnSpc>
              <a:spcBef>
                <a:spcPct val="0"/>
              </a:spcBef>
            </a:pPr>
            <a:endParaRPr lang="en-US" sz="3440" dirty="0">
              <a:solidFill>
                <a:srgbClr val="FFFFFF"/>
              </a:solidFill>
              <a:ea typeface="思源黑体-粗体 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9521794" y="5698568"/>
            <a:ext cx="3390562" cy="1208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6"/>
              </a:lnSpc>
            </a:pPr>
            <a:r>
              <a:rPr lang="en-US" sz="3440" dirty="0" err="1">
                <a:solidFill>
                  <a:srgbClr val="FFFFFF"/>
                </a:solidFill>
                <a:ea typeface="思源黑体-粗体 Bold"/>
              </a:rPr>
              <a:t>插补算法</a:t>
            </a:r>
            <a:endParaRPr lang="en-US" sz="3440" dirty="0">
              <a:solidFill>
                <a:srgbClr val="FFFFFF"/>
              </a:solidFill>
              <a:ea typeface="思源黑体-粗体 Bold"/>
            </a:endParaRPr>
          </a:p>
          <a:p>
            <a:pPr algn="ctr">
              <a:lnSpc>
                <a:spcPts val="4816"/>
              </a:lnSpc>
              <a:spcBef>
                <a:spcPct val="0"/>
              </a:spcBef>
            </a:pPr>
            <a:endParaRPr lang="en-US" sz="3440" dirty="0">
              <a:solidFill>
                <a:srgbClr val="FFFFFF"/>
              </a:solidFill>
              <a:ea typeface="思源黑体-粗体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3694453" y="5746267"/>
            <a:ext cx="3398281" cy="59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6"/>
              </a:lnSpc>
              <a:spcBef>
                <a:spcPct val="0"/>
              </a:spcBef>
            </a:pPr>
            <a:r>
              <a:rPr lang="en-US" sz="3440" dirty="0" err="1">
                <a:solidFill>
                  <a:srgbClr val="FFFFFF"/>
                </a:solidFill>
                <a:ea typeface="思源黑体-粗体 Bold"/>
              </a:rPr>
              <a:t>机械补偿</a:t>
            </a:r>
            <a:endParaRPr lang="en-US" sz="3440" dirty="0">
              <a:solidFill>
                <a:srgbClr val="FFFFFF"/>
              </a:solidFill>
              <a:ea typeface="思源黑体-粗体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229494" y="7300595"/>
            <a:ext cx="3390562" cy="195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思源黑体-粗体"/>
              </a:rPr>
              <a:t>采用Kociemba算法，优化算法，用较少的步数使魔方复原</a:t>
            </a:r>
          </a:p>
          <a:p>
            <a:pPr algn="ctr">
              <a:lnSpc>
                <a:spcPts val="3919"/>
              </a:lnSpc>
            </a:pPr>
            <a:endParaRPr lang="en-US" sz="2799">
              <a:solidFill>
                <a:srgbClr val="FFFFFF"/>
              </a:solidFill>
              <a:ea typeface="思源黑体-粗体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5174850" y="7300595"/>
            <a:ext cx="3792149" cy="195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颜色识别采用KNN和opencv，计算量小，识别成功率高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  <a:p>
            <a:pPr algn="ctr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ea typeface="思源黑体-粗体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9321001" y="7300595"/>
            <a:ext cx="3792149" cy="2453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思源黑体-粗体"/>
              </a:rPr>
              <a:t>插补算法利用到PWM产生之中，可以使得整个舵机的还原工程更加平稳和流畅。</a:t>
            </a:r>
          </a:p>
          <a:p>
            <a:pPr algn="ctr">
              <a:lnSpc>
                <a:spcPts val="3919"/>
              </a:lnSpc>
            </a:pPr>
            <a:endParaRPr lang="en-US" sz="2799">
              <a:solidFill>
                <a:srgbClr val="FFFFFF"/>
              </a:solidFill>
              <a:ea typeface="思源黑体-粗体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3467151" y="7300595"/>
            <a:ext cx="3792149" cy="1462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800">
                <a:solidFill>
                  <a:srgbClr val="FFFFFF"/>
                </a:solidFill>
                <a:ea typeface="思源黑体-粗体"/>
              </a:rPr>
              <a:t>利用软件调控方式，对机械臂存在的误差问题进行补偿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28700" y="952500"/>
            <a:ext cx="2748584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269">
                <a:solidFill>
                  <a:srgbClr val="FFFFFF"/>
                </a:solidFill>
                <a:latin typeface="Glacial Indifference"/>
              </a:rPr>
              <a:t>PART 04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04467" y="1104025"/>
            <a:ext cx="8739804" cy="7256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28"/>
              </a:lnSpc>
              <a:spcBef>
                <a:spcPct val="0"/>
              </a:spcBef>
            </a:pPr>
            <a:r>
              <a:rPr lang="en-US" sz="42306">
                <a:solidFill>
                  <a:srgbClr val="38B6FF">
                    <a:alpha val="44706"/>
                  </a:srgbClr>
                </a:solidFill>
                <a:latin typeface="Glacial Indifference Bold Italics"/>
              </a:rPr>
              <a:t>05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974252" y="4355782"/>
            <a:ext cx="8339496" cy="153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8999" spc="891">
                <a:solidFill>
                  <a:srgbClr val="FFFFFF"/>
                </a:solidFill>
                <a:ea typeface="思源黑体-粗体 Bold"/>
              </a:rPr>
              <a:t>前景展望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3165992" y="6168138"/>
            <a:ext cx="11956016" cy="534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547">
                <a:solidFill>
                  <a:srgbClr val="FFFFFF"/>
                </a:solidFill>
                <a:latin typeface="Glacial Indifference"/>
              </a:rPr>
              <a:t>PROSPECTS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12695062" y="7326901"/>
            <a:ext cx="6358517" cy="1931399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 flipV="1">
            <a:off x="-911690" y="1028700"/>
            <a:ext cx="7135335" cy="216735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3876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8532427" y="1235334"/>
            <a:ext cx="12597691" cy="382654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 rot="5400000">
            <a:off x="5134789" y="8004932"/>
            <a:ext cx="2163789" cy="180972"/>
            <a:chOff x="0" y="0"/>
            <a:chExt cx="6833143" cy="571500"/>
          </a:xfrm>
        </p:grpSpPr>
        <p:sp>
          <p:nvSpPr>
            <p:cNvPr id="10" name="Freeform 10"/>
            <p:cNvSpPr/>
            <p:nvPr/>
          </p:nvSpPr>
          <p:spPr>
            <a:xfrm>
              <a:off x="0" y="255270"/>
              <a:ext cx="6833143" cy="69850"/>
            </a:xfrm>
            <a:custGeom>
              <a:avLst/>
              <a:gdLst/>
              <a:ahLst/>
              <a:cxnLst/>
              <a:rect l="l" t="t" r="r" b="b"/>
              <a:pathLst>
                <a:path w="6833143" h="69850">
                  <a:moveTo>
                    <a:pt x="6542313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6833143" y="69850"/>
                  </a:lnTo>
                  <a:lnTo>
                    <a:pt x="6833143" y="0"/>
                  </a:lnTo>
                  <a:close/>
                </a:path>
              </a:pathLst>
            </a:custGeom>
            <a:solidFill>
              <a:srgbClr val="38B6FF"/>
            </a:solidFill>
          </p:spPr>
        </p:sp>
      </p:grpSp>
      <p:grpSp>
        <p:nvGrpSpPr>
          <p:cNvPr id="11" name="Group 11"/>
          <p:cNvGrpSpPr/>
          <p:nvPr/>
        </p:nvGrpSpPr>
        <p:grpSpPr>
          <a:xfrm rot="5400000">
            <a:off x="10815960" y="8004932"/>
            <a:ext cx="2163789" cy="180972"/>
            <a:chOff x="0" y="0"/>
            <a:chExt cx="6833143" cy="571500"/>
          </a:xfrm>
        </p:grpSpPr>
        <p:sp>
          <p:nvSpPr>
            <p:cNvPr id="12" name="Freeform 12"/>
            <p:cNvSpPr/>
            <p:nvPr/>
          </p:nvSpPr>
          <p:spPr>
            <a:xfrm>
              <a:off x="0" y="255270"/>
              <a:ext cx="6833143" cy="69850"/>
            </a:xfrm>
            <a:custGeom>
              <a:avLst/>
              <a:gdLst/>
              <a:ahLst/>
              <a:cxnLst/>
              <a:rect l="l" t="t" r="r" b="b"/>
              <a:pathLst>
                <a:path w="6833143" h="69850">
                  <a:moveTo>
                    <a:pt x="6542313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6833143" y="69850"/>
                  </a:lnTo>
                  <a:lnTo>
                    <a:pt x="6833143" y="0"/>
                  </a:lnTo>
                  <a:close/>
                </a:path>
              </a:pathLst>
            </a:custGeom>
            <a:solidFill>
              <a:srgbClr val="38B6FF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78514" y="2176847"/>
            <a:ext cx="4798635" cy="4265454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 l="3704" r="13939"/>
          <a:stretch>
            <a:fillRect/>
          </a:stretch>
        </p:blipFill>
        <p:spPr>
          <a:xfrm>
            <a:off x="6307169" y="2176847"/>
            <a:ext cx="5269327" cy="4265454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114206" y="6791028"/>
            <a:ext cx="4527251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latin typeface="思源黑体-粗体 Bold"/>
              </a:rPr>
              <a:t>1.机械智能化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728861" y="6791028"/>
            <a:ext cx="4603337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latin typeface="思源黑体-粗体 Bold"/>
              </a:rPr>
              <a:t>2.控制智能化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411664" y="6791028"/>
            <a:ext cx="4654561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latin typeface="思源黑体-粗体 Bold"/>
              </a:rPr>
              <a:t>3.视觉可视化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8291195"/>
            <a:ext cx="4847636" cy="1462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思源黑体-粗体"/>
              </a:rPr>
              <a:t>一体化，用户通过将魔方放到固定的位置，机器人会自动将魔方传送到识别还原位置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728861" y="8291195"/>
            <a:ext cx="4847636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思源黑体-粗体"/>
              </a:rPr>
              <a:t>增加更多的交互性，实现远程操控机器人还原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411664" y="7741285"/>
            <a:ext cx="5525900" cy="2948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思源黑体-粗体"/>
              </a:rPr>
              <a:t>       在魔方还原APP中增加3D魔方还原模块，实现在线玩转魔方，通过提供还原步骤和“一键还原”按钮，使得用用户在手机上也同样体验到魔方还原的快乐。</a:t>
            </a:r>
          </a:p>
          <a:p>
            <a:pPr algn="ctr">
              <a:lnSpc>
                <a:spcPts val="3919"/>
              </a:lnSpc>
            </a:pPr>
            <a:endParaRPr lang="en-US" sz="2799">
              <a:solidFill>
                <a:srgbClr val="FFFFFF"/>
              </a:solidFill>
              <a:latin typeface="思源黑体-粗体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028700" y="971550"/>
            <a:ext cx="5345144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300" spc="177">
                <a:solidFill>
                  <a:srgbClr val="FFFFFF"/>
                </a:solidFill>
                <a:latin typeface="Glacial Indifference Bold"/>
              </a:rPr>
              <a:t>PART  05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D27B8223-5A78-1310-9258-4FAC836AA4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6516" y="2176847"/>
            <a:ext cx="6049735" cy="426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40056" y="3090530"/>
            <a:ext cx="8739804" cy="3489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38B6FF"/>
                </a:solidFill>
                <a:ea typeface="Glacial Indifference Bold Italics"/>
              </a:rPr>
              <a:t>智能复原魔方机器人</a:t>
            </a:r>
          </a:p>
        </p:txBody>
      </p:sp>
      <p:grpSp>
        <p:nvGrpSpPr>
          <p:cNvPr id="3" name="Group 3"/>
          <p:cNvGrpSpPr/>
          <p:nvPr/>
        </p:nvGrpSpPr>
        <p:grpSpPr>
          <a:xfrm rot="5400000">
            <a:off x="10059842" y="3973687"/>
            <a:ext cx="650615" cy="180972"/>
            <a:chOff x="0" y="0"/>
            <a:chExt cx="2054613" cy="571500"/>
          </a:xfrm>
        </p:grpSpPr>
        <p:sp>
          <p:nvSpPr>
            <p:cNvPr id="4" name="Freeform 4"/>
            <p:cNvSpPr/>
            <p:nvPr/>
          </p:nvSpPr>
          <p:spPr>
            <a:xfrm>
              <a:off x="0" y="255270"/>
              <a:ext cx="2054613" cy="69850"/>
            </a:xfrm>
            <a:custGeom>
              <a:avLst/>
              <a:gdLst/>
              <a:ahLst/>
              <a:cxnLst/>
              <a:rect l="l" t="t" r="r" b="b"/>
              <a:pathLst>
                <a:path w="2054613" h="69850">
                  <a:moveTo>
                    <a:pt x="1763783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054613" y="69850"/>
                  </a:lnTo>
                  <a:lnTo>
                    <a:pt x="2054613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799837" y="1028700"/>
            <a:ext cx="6358517" cy="193139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-902165" y="7090942"/>
            <a:ext cx="7135335" cy="216735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491701" y="4424265"/>
            <a:ext cx="7487395" cy="2155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605"/>
              </a:lnSpc>
              <a:spcBef>
                <a:spcPct val="0"/>
              </a:spcBef>
            </a:pPr>
            <a:r>
              <a:rPr lang="en-US" sz="12575" dirty="0" err="1">
                <a:solidFill>
                  <a:srgbClr val="FFFFFF"/>
                </a:solidFill>
                <a:ea typeface="思源黑体-粗体 Bold"/>
              </a:rPr>
              <a:t>谢谢观看</a:t>
            </a:r>
            <a:endParaRPr lang="en-US" sz="12575" dirty="0">
              <a:solidFill>
                <a:srgbClr val="FFFFFF"/>
              </a:solidFill>
              <a:ea typeface="思源黑体-粗体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879860" y="3685635"/>
            <a:ext cx="2787278" cy="77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9"/>
              </a:lnSpc>
            </a:pPr>
            <a:r>
              <a:rPr lang="en-US" sz="2808" spc="216">
                <a:solidFill>
                  <a:srgbClr val="38B6FF"/>
                </a:solidFill>
                <a:latin typeface="Glacial Indifference"/>
              </a:rPr>
              <a:t>THANKS FOR WATCHING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>
            <a:off x="13463752" y="6832183"/>
            <a:ext cx="5822509" cy="176858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 flipH="1" flipV="1">
            <a:off x="-1002621" y="1791820"/>
            <a:ext cx="5835034" cy="177239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3360" b="14186"/>
          <a:stretch>
            <a:fillRect/>
          </a:stretch>
        </p:blipFill>
        <p:spPr>
          <a:xfrm>
            <a:off x="7114768" y="4623983"/>
            <a:ext cx="4058465" cy="91956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3360" b="14186"/>
          <a:stretch>
            <a:fillRect/>
          </a:stretch>
        </p:blipFill>
        <p:spPr>
          <a:xfrm>
            <a:off x="7114768" y="5995583"/>
            <a:ext cx="4058465" cy="91956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3360" b="14186"/>
          <a:stretch>
            <a:fillRect/>
          </a:stretch>
        </p:blipFill>
        <p:spPr>
          <a:xfrm>
            <a:off x="7114768" y="7367183"/>
            <a:ext cx="4058465" cy="91956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3360" b="14186"/>
          <a:stretch>
            <a:fillRect/>
          </a:stretch>
        </p:blipFill>
        <p:spPr>
          <a:xfrm>
            <a:off x="7114768" y="8738783"/>
            <a:ext cx="4058465" cy="919567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7769708" y="581025"/>
            <a:ext cx="2748584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9000">
                <a:solidFill>
                  <a:srgbClr val="FFFFFF"/>
                </a:solidFill>
                <a:ea typeface="思源黑体-粗体 Bold"/>
              </a:rPr>
              <a:t>目录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769708" y="2265043"/>
            <a:ext cx="2748584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 spc="385">
                <a:solidFill>
                  <a:srgbClr val="38B6FF"/>
                </a:solidFill>
                <a:latin typeface="Glacial Indifference"/>
              </a:rPr>
              <a:t>CONTENT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769708" y="4622756"/>
            <a:ext cx="2748584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spc="277">
                <a:solidFill>
                  <a:srgbClr val="FFFFFF"/>
                </a:solidFill>
                <a:ea typeface="思源黑体-粗体"/>
              </a:rPr>
              <a:t>功能介绍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769708" y="6013406"/>
            <a:ext cx="2748584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spc="277">
                <a:solidFill>
                  <a:srgbClr val="FFFFFF"/>
                </a:solidFill>
                <a:ea typeface="思源黑体-粗体"/>
              </a:rPr>
              <a:t>技术方案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769708" y="7385006"/>
            <a:ext cx="2748584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spc="277">
                <a:solidFill>
                  <a:srgbClr val="FFFFFF"/>
                </a:solidFill>
                <a:ea typeface="思源黑体-粗体"/>
              </a:rPr>
              <a:t>创新点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769708" y="8756606"/>
            <a:ext cx="2748584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spc="277">
                <a:solidFill>
                  <a:srgbClr val="FFFFFF"/>
                </a:solidFill>
                <a:ea typeface="思源黑体-粗体"/>
              </a:rPr>
              <a:t>前景展望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3360" b="14186"/>
          <a:stretch>
            <a:fillRect/>
          </a:stretch>
        </p:blipFill>
        <p:spPr>
          <a:xfrm>
            <a:off x="7114768" y="3307230"/>
            <a:ext cx="4058465" cy="919567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7769708" y="3306004"/>
            <a:ext cx="2748584" cy="706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zh-CN" altLang="en-US" sz="4200" spc="277" dirty="0">
                <a:solidFill>
                  <a:srgbClr val="FFFFFF"/>
                </a:solidFill>
                <a:ea typeface="思源黑体-粗体"/>
              </a:rPr>
              <a:t>项目</a:t>
            </a:r>
            <a:r>
              <a:rPr lang="en-US" sz="4200" spc="277" dirty="0" err="1">
                <a:solidFill>
                  <a:srgbClr val="FFFFFF"/>
                </a:solidFill>
                <a:ea typeface="思源黑体-粗体"/>
              </a:rPr>
              <a:t>背景</a:t>
            </a:r>
            <a:endParaRPr lang="en-US" sz="4200" spc="277" dirty="0">
              <a:solidFill>
                <a:srgbClr val="FFFFFF"/>
              </a:solidFill>
              <a:ea typeface="思源黑体-粗体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04467" y="1104025"/>
            <a:ext cx="8739804" cy="7256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28"/>
              </a:lnSpc>
              <a:spcBef>
                <a:spcPct val="0"/>
              </a:spcBef>
            </a:pPr>
            <a:r>
              <a:rPr lang="en-US" sz="42306">
                <a:solidFill>
                  <a:srgbClr val="38B6FF">
                    <a:alpha val="44706"/>
                  </a:srgbClr>
                </a:solidFill>
                <a:latin typeface="Glacial Indifference Bold Italics"/>
              </a:rPr>
              <a:t>01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974252" y="4355782"/>
            <a:ext cx="8339496" cy="153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8999" spc="891">
                <a:solidFill>
                  <a:srgbClr val="FFFFFF"/>
                </a:solidFill>
                <a:ea typeface="思源黑体-粗体 Bold"/>
              </a:rPr>
              <a:t>项目背景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3165992" y="6168138"/>
            <a:ext cx="11956016" cy="534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547">
                <a:solidFill>
                  <a:srgbClr val="FFFFFF"/>
                </a:solidFill>
                <a:latin typeface="Glacial Indifference"/>
              </a:rPr>
              <a:t>PROJECT BACKGROUND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12695062" y="7326901"/>
            <a:ext cx="6358517" cy="1931399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 flipV="1">
            <a:off x="-911690" y="1028700"/>
            <a:ext cx="7135335" cy="216735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1543" y="6791028"/>
            <a:ext cx="5614654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魔方机器人发展背景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728861" y="6791028"/>
            <a:ext cx="4603337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研究魔方原因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411664" y="6791028"/>
            <a:ext cx="4847636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发展的前提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295443"/>
            <a:ext cx="4847636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人工智能技术不断成熟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728861" y="8047793"/>
            <a:ext cx="4847636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青少年对魔方的热爱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  <a:p>
            <a:pPr algn="ctr">
              <a:lnSpc>
                <a:spcPts val="3919"/>
              </a:lnSpc>
            </a:pPr>
            <a:r>
              <a:rPr lang="zh-CN" altLang="en-US" sz="2799" dirty="0">
                <a:solidFill>
                  <a:srgbClr val="FFFFFF"/>
                </a:solidFill>
                <a:ea typeface="思源黑体-粗体"/>
              </a:rPr>
              <a:t>提高</a:t>
            </a: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国民科学文化素养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2411664" y="8165465"/>
            <a:ext cx="4847636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硬件、图像处理等相关技术的成熟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 amt="3876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8306339" y="1235334"/>
            <a:ext cx="12597691" cy="3826549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4056096" y="532765"/>
            <a:ext cx="11577443" cy="6004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92"/>
              </a:lnSpc>
              <a:spcBef>
                <a:spcPct val="0"/>
              </a:spcBef>
            </a:pPr>
            <a:r>
              <a:rPr lang="en-US" sz="35065">
                <a:solidFill>
                  <a:srgbClr val="38B6FF">
                    <a:alpha val="75686"/>
                  </a:srgbClr>
                </a:solidFill>
                <a:ea typeface="Glacial Indifference Bold Italics"/>
              </a:rPr>
              <a:t>魔方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028700" y="971550"/>
            <a:ext cx="5345144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300" spc="177">
                <a:solidFill>
                  <a:srgbClr val="FFFFFF"/>
                </a:solidFill>
                <a:latin typeface="Glacial Indifference Bold"/>
              </a:rPr>
              <a:t>PART  01</a:t>
            </a:r>
          </a:p>
        </p:txBody>
      </p:sp>
      <p:grpSp>
        <p:nvGrpSpPr>
          <p:cNvPr id="17" name="Group 17"/>
          <p:cNvGrpSpPr/>
          <p:nvPr/>
        </p:nvGrpSpPr>
        <p:grpSpPr>
          <a:xfrm rot="5400000">
            <a:off x="5134789" y="8004932"/>
            <a:ext cx="2163789" cy="180972"/>
            <a:chOff x="0" y="0"/>
            <a:chExt cx="6833143" cy="571500"/>
          </a:xfrm>
        </p:grpSpPr>
        <p:sp>
          <p:nvSpPr>
            <p:cNvPr id="18" name="Freeform 18"/>
            <p:cNvSpPr/>
            <p:nvPr/>
          </p:nvSpPr>
          <p:spPr>
            <a:xfrm>
              <a:off x="0" y="255270"/>
              <a:ext cx="6833143" cy="69850"/>
            </a:xfrm>
            <a:custGeom>
              <a:avLst/>
              <a:gdLst/>
              <a:ahLst/>
              <a:cxnLst/>
              <a:rect l="l" t="t" r="r" b="b"/>
              <a:pathLst>
                <a:path w="6833143" h="69850">
                  <a:moveTo>
                    <a:pt x="6542313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6833143" y="69850"/>
                  </a:lnTo>
                  <a:lnTo>
                    <a:pt x="6833143" y="0"/>
                  </a:lnTo>
                  <a:close/>
                </a:path>
              </a:pathLst>
            </a:custGeom>
            <a:solidFill>
              <a:srgbClr val="38B6FF"/>
            </a:solidFill>
          </p:spPr>
        </p:sp>
      </p:grpSp>
      <p:grpSp>
        <p:nvGrpSpPr>
          <p:cNvPr id="19" name="Group 19"/>
          <p:cNvGrpSpPr/>
          <p:nvPr/>
        </p:nvGrpSpPr>
        <p:grpSpPr>
          <a:xfrm rot="5400000">
            <a:off x="10815960" y="8004932"/>
            <a:ext cx="2163789" cy="180972"/>
            <a:chOff x="0" y="0"/>
            <a:chExt cx="6833143" cy="571500"/>
          </a:xfrm>
        </p:grpSpPr>
        <p:sp>
          <p:nvSpPr>
            <p:cNvPr id="20" name="Freeform 20"/>
            <p:cNvSpPr/>
            <p:nvPr/>
          </p:nvSpPr>
          <p:spPr>
            <a:xfrm>
              <a:off x="0" y="255270"/>
              <a:ext cx="6833143" cy="69850"/>
            </a:xfrm>
            <a:custGeom>
              <a:avLst/>
              <a:gdLst/>
              <a:ahLst/>
              <a:cxnLst/>
              <a:rect l="l" t="t" r="r" b="b"/>
              <a:pathLst>
                <a:path w="6833143" h="69850">
                  <a:moveTo>
                    <a:pt x="6542313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6833143" y="69850"/>
                  </a:lnTo>
                  <a:lnTo>
                    <a:pt x="6833143" y="0"/>
                  </a:lnTo>
                  <a:close/>
                </a:path>
              </a:pathLst>
            </a:custGeom>
            <a:solidFill>
              <a:srgbClr val="38B6FF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04467" y="1104025"/>
            <a:ext cx="8739804" cy="7256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28"/>
              </a:lnSpc>
              <a:spcBef>
                <a:spcPct val="0"/>
              </a:spcBef>
            </a:pPr>
            <a:r>
              <a:rPr lang="en-US" sz="42306">
                <a:solidFill>
                  <a:srgbClr val="38B6FF">
                    <a:alpha val="44706"/>
                  </a:srgbClr>
                </a:solidFill>
                <a:latin typeface="Glacial Indifference Bold Italics"/>
              </a:rPr>
              <a:t>02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974252" y="4355782"/>
            <a:ext cx="8339496" cy="153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8999" spc="891">
                <a:solidFill>
                  <a:srgbClr val="FFFFFF"/>
                </a:solidFill>
                <a:ea typeface="思源黑体-粗体 Bold"/>
              </a:rPr>
              <a:t>功能介绍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3165992" y="6168138"/>
            <a:ext cx="11956016" cy="534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547">
                <a:solidFill>
                  <a:srgbClr val="FFFFFF"/>
                </a:solidFill>
                <a:latin typeface="Glacial Indifference"/>
              </a:rPr>
              <a:t>FUNCTION INTRODUCTION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12695062" y="7326901"/>
            <a:ext cx="6358517" cy="1931399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 flipV="1">
            <a:off x="-911690" y="1028700"/>
            <a:ext cx="7135335" cy="216735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259571"/>
            <a:ext cx="3533202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输入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726098" y="4421496"/>
            <a:ext cx="3533202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输出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-816266" y="7326901"/>
            <a:ext cx="6358517" cy="1931399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12695062" y="7326901"/>
            <a:ext cx="6358517" cy="1931399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 flipV="1">
            <a:off x="-816266" y="2566296"/>
            <a:ext cx="6358517" cy="1931399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695062" y="2566296"/>
            <a:ext cx="6358517" cy="1931399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57649" y="6382996"/>
            <a:ext cx="2875304" cy="2875304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542251" y="2654159"/>
            <a:ext cx="6242271" cy="6604141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3974484" y="6382996"/>
            <a:ext cx="2875304" cy="2875304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3726098" y="5371753"/>
            <a:ext cx="3533202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思源黑体-粗体"/>
              </a:rPr>
              <a:t>还原的三阶魔方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5371753"/>
            <a:ext cx="3533202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思源黑体-粗体"/>
              </a:rPr>
              <a:t>混乱的三阶魔方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230011" y="866775"/>
            <a:ext cx="3827977" cy="1394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0"/>
              </a:lnSpc>
              <a:spcBef>
                <a:spcPct val="0"/>
              </a:spcBef>
            </a:pPr>
            <a:r>
              <a:rPr lang="en-US" sz="8100">
                <a:solidFill>
                  <a:srgbClr val="FFFFFF"/>
                </a:solidFill>
                <a:ea typeface="思源黑体-粗体 Bold"/>
              </a:rPr>
              <a:t>什么是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971550"/>
            <a:ext cx="5345144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300" spc="177">
                <a:solidFill>
                  <a:srgbClr val="FFFFFF"/>
                </a:solidFill>
                <a:latin typeface="Glacial Indifference Bold"/>
              </a:rPr>
              <a:t>PART  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329154" y="1927860"/>
            <a:ext cx="7629692" cy="1928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170"/>
              </a:lnSpc>
            </a:pPr>
            <a:r>
              <a:rPr lang="en-US" sz="10500" spc="787">
                <a:solidFill>
                  <a:srgbClr val="88FFE3"/>
                </a:solidFill>
                <a:ea typeface="字由文艺黑"/>
              </a:rPr>
              <a:t>魔方机器人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04467" y="1104025"/>
            <a:ext cx="8739804" cy="7256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28"/>
              </a:lnSpc>
              <a:spcBef>
                <a:spcPct val="0"/>
              </a:spcBef>
            </a:pPr>
            <a:r>
              <a:rPr lang="en-US" sz="42306">
                <a:solidFill>
                  <a:srgbClr val="38B6FF">
                    <a:alpha val="44706"/>
                  </a:srgbClr>
                </a:solidFill>
                <a:latin typeface="Glacial Indifference Bold Italics"/>
              </a:rPr>
              <a:t>03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974252" y="4355782"/>
            <a:ext cx="8339496" cy="153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8999" spc="891">
                <a:solidFill>
                  <a:srgbClr val="FFFFFF"/>
                </a:solidFill>
                <a:ea typeface="思源黑体-粗体 Bold"/>
              </a:rPr>
              <a:t>技术方案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3165992" y="6168138"/>
            <a:ext cx="11956016" cy="534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547">
                <a:solidFill>
                  <a:srgbClr val="FFFFFF"/>
                </a:solidFill>
                <a:latin typeface="Glacial Indifference"/>
              </a:rPr>
              <a:t>TECHNICAL SCHEME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12695062" y="7326901"/>
            <a:ext cx="6358517" cy="1931399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 flipV="1">
            <a:off x="-911690" y="1028700"/>
            <a:ext cx="7135335" cy="21673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3630" y="4146719"/>
            <a:ext cx="5326155" cy="2826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40"/>
              </a:lnSpc>
            </a:pPr>
            <a:r>
              <a:rPr lang="en-US" sz="8100" dirty="0" err="1">
                <a:solidFill>
                  <a:srgbClr val="FFFFFF"/>
                </a:solidFill>
                <a:ea typeface="思源黑体-粗体 Bold"/>
              </a:rPr>
              <a:t>魔方实现</a:t>
            </a:r>
            <a:endParaRPr lang="en-US" sz="8100" dirty="0">
              <a:solidFill>
                <a:srgbClr val="FFFFFF"/>
              </a:solidFill>
              <a:ea typeface="思源黑体-粗体 Bold"/>
            </a:endParaRPr>
          </a:p>
          <a:p>
            <a:pPr>
              <a:lnSpc>
                <a:spcPts val="11340"/>
              </a:lnSpc>
              <a:spcBef>
                <a:spcPct val="0"/>
              </a:spcBef>
            </a:pPr>
            <a:r>
              <a:rPr lang="en-US" sz="8100" dirty="0" err="1">
                <a:solidFill>
                  <a:srgbClr val="FFFFFF"/>
                </a:solidFill>
                <a:ea typeface="思源黑体-粗体 Bold"/>
              </a:rPr>
              <a:t>方案</a:t>
            </a:r>
            <a:endParaRPr lang="en-US" sz="8100" dirty="0">
              <a:solidFill>
                <a:srgbClr val="FFFFFF"/>
              </a:solidFill>
              <a:ea typeface="思源黑体-粗体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343205" y="952500"/>
            <a:ext cx="5326155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机械结构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343205" y="4146719"/>
            <a:ext cx="5326155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上位机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343205" y="7340938"/>
            <a:ext cx="5326155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95CAFA"/>
                </a:solidFill>
                <a:ea typeface="思源黑体-粗体 Bold"/>
              </a:rPr>
              <a:t>下位机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343205" y="1902757"/>
            <a:ext cx="6790027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构造出稳定、简单的机械臂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  <a:p>
            <a:pPr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实现对魔方</a:t>
            </a:r>
            <a:r>
              <a:rPr lang="zh-CN" altLang="en-US" sz="2799" dirty="0">
                <a:solidFill>
                  <a:srgbClr val="FFFFFF"/>
                </a:solidFill>
                <a:ea typeface="思源黑体-粗体"/>
              </a:rPr>
              <a:t>还原</a:t>
            </a: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控制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343205" y="5096976"/>
            <a:ext cx="4515795" cy="9680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负责图像获取、图像处理、信息传输得出魔方还原步骤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343206" y="8291195"/>
            <a:ext cx="4515794" cy="14681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负责舵机控制，机器交互、指令分析</a:t>
            </a:r>
            <a:r>
              <a:rPr lang="zh-CN" altLang="en-US" sz="2799" dirty="0">
                <a:solidFill>
                  <a:srgbClr val="FFFFFF"/>
                </a:solidFill>
                <a:ea typeface="思源黑体-粗体"/>
              </a:rPr>
              <a:t>，</a:t>
            </a:r>
            <a:r>
              <a:rPr lang="en-US" sz="2799" dirty="0" err="1">
                <a:solidFill>
                  <a:srgbClr val="FFFFFF"/>
                </a:solidFill>
                <a:ea typeface="思源黑体-粗体"/>
              </a:rPr>
              <a:t>控制机械臂还原指令的实现</a:t>
            </a:r>
            <a:endParaRPr lang="en-US" sz="2799" dirty="0">
              <a:solidFill>
                <a:srgbClr val="FFFFFF"/>
              </a:solidFill>
              <a:ea typeface="思源黑体-粗体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654293" y="1009312"/>
            <a:ext cx="2498412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>
                <a:solidFill>
                  <a:srgbClr val="FFFFFF">
                    <a:alpha val="44706"/>
                  </a:srgbClr>
                </a:solidFill>
                <a:latin typeface="Glacial Indifference Bold Italics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654293" y="4203531"/>
            <a:ext cx="2498412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>
                <a:solidFill>
                  <a:srgbClr val="FFFFFF">
                    <a:alpha val="44706"/>
                  </a:srgbClr>
                </a:solidFill>
                <a:latin typeface="Glacial Indifference Bold Italics"/>
              </a:rPr>
              <a:t>02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54293" y="7397750"/>
            <a:ext cx="2498412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>
                <a:solidFill>
                  <a:srgbClr val="FFFFFF">
                    <a:alpha val="44706"/>
                  </a:srgbClr>
                </a:solidFill>
                <a:latin typeface="Glacial Indifference Bold Italics"/>
              </a:rPr>
              <a:t>03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>
            <a:off x="3059749" y="7833707"/>
            <a:ext cx="6352942" cy="1929706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3960644" y="1003277"/>
            <a:ext cx="6352942" cy="1929706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028700" y="971550"/>
            <a:ext cx="2368432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300" spc="177">
                <a:solidFill>
                  <a:srgbClr val="FFFFFF"/>
                </a:solidFill>
                <a:latin typeface="Glacial Indifference Bold"/>
              </a:rPr>
              <a:t>PART  03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2CCF88F-2F7F-4257-B04C-4E3A71F0C6E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0241" y="1370330"/>
            <a:ext cx="2112991" cy="211299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34F86AA8-22B9-4D11-802E-5FDDB5C0FD4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791" y="4594908"/>
            <a:ext cx="910069" cy="197215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47E844D-A590-4A3E-B9D6-53844153B88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2337" y="4594908"/>
            <a:ext cx="910069" cy="197215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5A617629-12E8-42F1-B962-0F62F0FCFBB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0241" y="8209057"/>
            <a:ext cx="2168570" cy="16264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7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 flipV="1">
            <a:off x="-1184859" y="6510270"/>
            <a:ext cx="6358517" cy="193139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>
            <a:off x="13114342" y="6510270"/>
            <a:ext cx="6358517" cy="193139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7066225" y="1028700"/>
            <a:ext cx="193075" cy="19307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707600" y="1028700"/>
            <a:ext cx="193075" cy="193075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6348974" y="1028700"/>
            <a:ext cx="193075" cy="193075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6290795" y="6124109"/>
            <a:ext cx="5706410" cy="180972"/>
            <a:chOff x="0" y="0"/>
            <a:chExt cx="18020577" cy="571500"/>
          </a:xfrm>
        </p:grpSpPr>
        <p:sp>
          <p:nvSpPr>
            <p:cNvPr id="11" name="Freeform 11"/>
            <p:cNvSpPr/>
            <p:nvPr/>
          </p:nvSpPr>
          <p:spPr>
            <a:xfrm>
              <a:off x="0" y="255270"/>
              <a:ext cx="18020576" cy="69850"/>
            </a:xfrm>
            <a:custGeom>
              <a:avLst/>
              <a:gdLst/>
              <a:ahLst/>
              <a:cxnLst/>
              <a:rect l="l" t="t" r="r" b="b"/>
              <a:pathLst>
                <a:path w="18020576" h="69850">
                  <a:moveTo>
                    <a:pt x="1772974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8020576" y="69850"/>
                  </a:lnTo>
                  <a:lnTo>
                    <a:pt x="18020576" y="0"/>
                  </a:lnTo>
                  <a:close/>
                </a:path>
              </a:pathLst>
            </a:custGeom>
            <a:solidFill>
              <a:srgbClr val="38B6FF"/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38656" y="3619500"/>
            <a:ext cx="7318207" cy="4141541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4697760" y="866775"/>
            <a:ext cx="8892480" cy="1391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0"/>
              </a:lnSpc>
              <a:spcBef>
                <a:spcPct val="0"/>
              </a:spcBef>
            </a:pPr>
            <a:r>
              <a:rPr lang="en-US" sz="8100">
                <a:solidFill>
                  <a:srgbClr val="FFFFFF"/>
                </a:solidFill>
                <a:ea typeface="思源黑体-粗体 Bold"/>
              </a:rPr>
              <a:t>机械部分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971550"/>
            <a:ext cx="1869174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300" spc="177">
                <a:solidFill>
                  <a:srgbClr val="FFFFFF"/>
                </a:solidFill>
                <a:latin typeface="Glacial Indifference Bold"/>
              </a:rPr>
              <a:t>PART  03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702703" y="3904135"/>
            <a:ext cx="6590897" cy="5119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10"/>
              </a:lnSpc>
              <a:spcBef>
                <a:spcPct val="0"/>
              </a:spcBef>
            </a:pPr>
            <a:r>
              <a:rPr lang="en-US" sz="4150">
                <a:solidFill>
                  <a:srgbClr val="FFFFFF"/>
                </a:solidFill>
                <a:ea typeface="思源黑体-粗体"/>
              </a:rPr>
              <a:t>机械控制过程：用四个水平舵机用于自动夹紧，通过控制四个方向的连杆，使滑块增高块带动竖直舵机在滑轨上进行前后运动，再由竖直舵机控制机械手对魔方进行扭转，完成对魔方的还原。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38CBF0A-3EAF-4CCA-AE96-14B70AE893A7}"/>
              </a:ext>
            </a:extLst>
          </p:cNvPr>
          <p:cNvSpPr txBox="1"/>
          <p:nvPr/>
        </p:nvSpPr>
        <p:spPr>
          <a:xfrm>
            <a:off x="3404476" y="7962900"/>
            <a:ext cx="4756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机械结构图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206</Words>
  <Application>Microsoft Office PowerPoint</Application>
  <PresentationFormat>自定义</PresentationFormat>
  <Paragraphs>100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Glacial Indifference Bold</vt:lpstr>
      <vt:lpstr>Glacial Indifference</vt:lpstr>
      <vt:lpstr>Arial</vt:lpstr>
      <vt:lpstr>WenQuanYi</vt:lpstr>
      <vt:lpstr>Calibri</vt:lpstr>
      <vt:lpstr>思源黑体-粗体</vt:lpstr>
      <vt:lpstr>思源黑体-粗体 Bold</vt:lpstr>
      <vt:lpstr>微软雅黑</vt:lpstr>
      <vt:lpstr>Glacial Indifference Bold Italics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黑蓝色科技风线性装饰元素科技科技介绍中文演示文稿</dc:title>
  <cp:lastModifiedBy>张 雨轩</cp:lastModifiedBy>
  <cp:revision>7</cp:revision>
  <dcterms:created xsi:type="dcterms:W3CDTF">2006-08-16T00:00:00Z</dcterms:created>
  <dcterms:modified xsi:type="dcterms:W3CDTF">2022-05-21T06:32:52Z</dcterms:modified>
  <dc:identifier>DAE_pGwg4DA</dc:identifier>
</cp:coreProperties>
</file>

<file path=docProps/thumbnail.jpeg>
</file>